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6" r:id="rId5"/>
    <p:sldId id="269" r:id="rId6"/>
    <p:sldId id="259" r:id="rId7"/>
    <p:sldId id="260" r:id="rId8"/>
    <p:sldId id="261" r:id="rId9"/>
    <p:sldId id="262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7927-D5B2-BE41-B945-DBA972FF9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artificial intelligence</a:t>
            </a:r>
            <a:br>
              <a:rPr lang="en-US" dirty="0"/>
            </a:br>
            <a:r>
              <a:rPr lang="en-US" dirty="0"/>
              <a:t>Managing a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A43C8-E7F7-CF45-B8D4-92382A3F4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Neal </a:t>
            </a:r>
            <a:r>
              <a:rPr lang="en-US" dirty="0" err="1"/>
              <a:t>Woollen</a:t>
            </a:r>
            <a:r>
              <a:rPr lang="en-US" dirty="0"/>
              <a:t> DVM, PhD, MSS</a:t>
            </a:r>
          </a:p>
        </p:txBody>
      </p:sp>
    </p:spTree>
    <p:extLst>
      <p:ext uri="{BB962C8B-B14F-4D97-AF65-F5344CB8AC3E}">
        <p14:creationId xmlns:p14="http://schemas.microsoft.com/office/powerpoint/2010/main" val="256219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0D24-EC52-3042-AE95-99997433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pandemic is breaking 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D9D33-A25E-DA40-87D6-07DA5F5B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414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Logistics transportation, supply chain, purchasing, and third-party seller systems struggled to respond to sudden shifts in patterns</a:t>
            </a:r>
          </a:p>
          <a:p>
            <a:pPr lvl="1"/>
            <a:r>
              <a:rPr lang="en-US" dirty="0"/>
              <a:t>AI systems predict how much will be sold, when to replenish stock, and how to bundle deliveries</a:t>
            </a:r>
          </a:p>
          <a:p>
            <a:r>
              <a:rPr lang="en-US" dirty="0"/>
              <a:t>Panic buying confounded the trained models…identifies a vulnerability when rare events change patterns that a system is trained to</a:t>
            </a:r>
          </a:p>
          <a:p>
            <a:r>
              <a:rPr lang="en-US" dirty="0"/>
              <a:t>Face coverings confound facial recognition systems</a:t>
            </a:r>
          </a:p>
          <a:p>
            <a:r>
              <a:rPr lang="en-US" dirty="0"/>
              <a:t>Most AI is great at interpolation, but weak for extrapolation from situations outside its experience</a:t>
            </a:r>
          </a:p>
          <a:p>
            <a:r>
              <a:rPr lang="en-US" dirty="0"/>
              <a:t>AI systems need continuous training on new data and scenarios…currently limited by human effort…need self-supervised learning capability</a:t>
            </a:r>
          </a:p>
          <a:p>
            <a:r>
              <a:rPr lang="en-US" dirty="0"/>
              <a:t>We need to understand limitations for proper use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67245-E5E9-0A45-94C0-F522AC94FAA4}"/>
              </a:ext>
            </a:extLst>
          </p:cNvPr>
          <p:cNvSpPr txBox="1"/>
          <p:nvPr/>
        </p:nvSpPr>
        <p:spPr>
          <a:xfrm>
            <a:off x="3234896" y="2257228"/>
            <a:ext cx="5722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gizmodo.com</a:t>
            </a:r>
            <a:r>
              <a:rPr lang="en-US" sz="1200" dirty="0"/>
              <a:t>/how-the-coronavirus-pandemic-is-breaking-artificial-int-1844544143</a:t>
            </a:r>
          </a:p>
        </p:txBody>
      </p:sp>
    </p:spTree>
    <p:extLst>
      <p:ext uri="{BB962C8B-B14F-4D97-AF65-F5344CB8AC3E}">
        <p14:creationId xmlns:p14="http://schemas.microsoft.com/office/powerpoint/2010/main" val="235502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26DB-9127-964B-9F3B-DF447BD7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artificial intelligence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21C73-15CE-4A48-AB31-AB0C48164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83473"/>
          </a:xfrm>
        </p:spPr>
        <p:txBody>
          <a:bodyPr>
            <a:normAutofit fontScale="92500"/>
          </a:bodyPr>
          <a:lstStyle/>
          <a:p>
            <a:r>
              <a:rPr lang="en-US" dirty="0"/>
              <a:t>Data, data, data…volume, accuracy, type, availability</a:t>
            </a:r>
          </a:p>
          <a:p>
            <a:pPr lvl="1"/>
            <a:r>
              <a:rPr lang="en-US" dirty="0"/>
              <a:t>Challenging for healthcare due to nature of health record management…industry hurdles</a:t>
            </a:r>
          </a:p>
          <a:p>
            <a:pPr lvl="1"/>
            <a:r>
              <a:rPr lang="en-US" dirty="0"/>
              <a:t>Sharing of information across countries…political hurdles</a:t>
            </a:r>
          </a:p>
          <a:p>
            <a:pPr lvl="1"/>
            <a:r>
              <a:rPr lang="en-US" dirty="0"/>
              <a:t>Privacy laws and policies…local, regional, and national hurdles</a:t>
            </a:r>
          </a:p>
          <a:p>
            <a:r>
              <a:rPr lang="en-US" dirty="0"/>
              <a:t>Trust…will patients and physicians trust and use the information provided</a:t>
            </a:r>
          </a:p>
          <a:p>
            <a:pPr lvl="1"/>
            <a:r>
              <a:rPr lang="en-US" dirty="0"/>
              <a:t>For systems to be trusted, data must be trustworthy</a:t>
            </a:r>
          </a:p>
          <a:p>
            <a:r>
              <a:rPr lang="en-US" dirty="0"/>
              <a:t>Personal, local, or regional recommendations vs. broad global recommendations</a:t>
            </a:r>
          </a:p>
          <a:p>
            <a:r>
              <a:rPr lang="en-US" dirty="0"/>
              <a:t>People with the right skill sets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58 million jobs projected by 2022 (World Economic Forum)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300,000 people currently qualified to fill those positions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9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9407-035D-3E46-ADAC-2FAD0D7B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C4812-8F96-3A46-8814-DB1AA1DB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62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”Data scientists, machine learning experts, and artificial intelligence experts, are gathering as a community to derive new insights for guiding drug development, diagnostic apps, contact tracing, information production and tracking, and more.  The COVID-19 pandemic is also prompting AI startups to pivot towards building products to meet patient and practitioner needs.”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“The future of AI will be less dramatic than what has been predicted.”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“Over the next decade deep-learning neural networks will likely transform how we look for patterns in data and how research is conducted and applied to human health.”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0877B-E170-4040-BF5E-0380A1A7FA3F}"/>
              </a:ext>
            </a:extLst>
          </p:cNvPr>
          <p:cNvSpPr txBox="1"/>
          <p:nvPr/>
        </p:nvSpPr>
        <p:spPr>
          <a:xfrm>
            <a:off x="3659275" y="4189035"/>
            <a:ext cx="4873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fpf.org</a:t>
            </a:r>
            <a:r>
              <a:rPr lang="en-US" sz="1200" dirty="0"/>
              <a:t>/2020/05/07/artificial-intelligence-and-the-covid-19-pandemic/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65434-79B2-8F4B-AB17-73ED2CC76055}"/>
              </a:ext>
            </a:extLst>
          </p:cNvPr>
          <p:cNvSpPr txBox="1"/>
          <p:nvPr/>
        </p:nvSpPr>
        <p:spPr>
          <a:xfrm>
            <a:off x="2209583" y="4950666"/>
            <a:ext cx="7772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www.biocompare.com</a:t>
            </a:r>
            <a:r>
              <a:rPr lang="en-US" sz="1200" dirty="0"/>
              <a:t>/Editorial-Articles/565713-Artificial-Intelligence-Applications-in-The-Pandemic-and-Beyond/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768E6-B8E4-D349-8A9C-47674CDF71EF}"/>
              </a:ext>
            </a:extLst>
          </p:cNvPr>
          <p:cNvSpPr txBox="1"/>
          <p:nvPr/>
        </p:nvSpPr>
        <p:spPr>
          <a:xfrm>
            <a:off x="3673861" y="6323498"/>
            <a:ext cx="4844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S48 </a:t>
            </a:r>
            <a:r>
              <a:rPr lang="en-US" sz="1200" dirty="0"/>
              <a:t>| Nature | Vol 576 | 19/26 December 2019: Editorial by Claudia Wallis </a:t>
            </a:r>
          </a:p>
        </p:txBody>
      </p:sp>
    </p:spTree>
    <p:extLst>
      <p:ext uri="{BB962C8B-B14F-4D97-AF65-F5344CB8AC3E}">
        <p14:creationId xmlns:p14="http://schemas.microsoft.com/office/powerpoint/2010/main" val="246872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7927-D5B2-BE41-B945-DBA972FF9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A43C8-E7F7-CF45-B8D4-92382A3F4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Neal </a:t>
            </a:r>
            <a:r>
              <a:rPr lang="en-US" dirty="0" err="1"/>
              <a:t>Woollen</a:t>
            </a:r>
            <a:r>
              <a:rPr lang="en-US" dirty="0"/>
              <a:t> DVM, PhD, MSS</a:t>
            </a:r>
          </a:p>
          <a:p>
            <a:r>
              <a:rPr lang="en-US" dirty="0" err="1"/>
              <a:t>nwoollen@nsri.nebraskaresearch.gov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0E61-C55C-364C-B2B9-FE6C71CD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“AI could help with the next pandemic—but not with this one”</a:t>
            </a:r>
            <a:endParaRPr lang="en-US" sz="1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C091A-7249-5C41-8392-D97F17790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Surveillance/Pandemic Prediction: </a:t>
            </a:r>
            <a:r>
              <a:rPr lang="en-US" dirty="0" err="1"/>
              <a:t>BlueDot</a:t>
            </a:r>
            <a:r>
              <a:rPr lang="en-US" dirty="0"/>
              <a:t> and HealthMap</a:t>
            </a:r>
          </a:p>
          <a:p>
            <a:pPr lvl="1"/>
            <a:r>
              <a:rPr lang="en-US" dirty="0"/>
              <a:t>How many people received information and how was it used</a:t>
            </a:r>
          </a:p>
          <a:p>
            <a:r>
              <a:rPr lang="en-US" dirty="0"/>
              <a:t>Human teams claim to have spotted the outbreak the same day</a:t>
            </a:r>
          </a:p>
          <a:p>
            <a:r>
              <a:rPr lang="en-US" dirty="0"/>
              <a:t>Other uses: diagnostic tool and vaccine development are in early stages and not yet proven</a:t>
            </a:r>
          </a:p>
          <a:p>
            <a:r>
              <a:rPr lang="en-US" dirty="0"/>
              <a:t>Hype outstrips the reality and may be counterproductive</a:t>
            </a:r>
          </a:p>
          <a:p>
            <a:pPr lvl="1"/>
            <a:r>
              <a:rPr lang="en-US" dirty="0"/>
              <a:t>AI has overpromised and disappointed in the past…resulting in loss of funding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78B8E-926E-5743-A38B-43815F5353B0}"/>
              </a:ext>
            </a:extLst>
          </p:cNvPr>
          <p:cNvSpPr txBox="1"/>
          <p:nvPr/>
        </p:nvSpPr>
        <p:spPr>
          <a:xfrm>
            <a:off x="2374789" y="2257228"/>
            <a:ext cx="7442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www.technologyreview.com</a:t>
            </a:r>
            <a:r>
              <a:rPr lang="en-US" sz="1200" dirty="0"/>
              <a:t>/2020/03/12/905352/ai-could-help-with-the-next-</a:t>
            </a:r>
            <a:r>
              <a:rPr lang="en-US" sz="1200" dirty="0" err="1"/>
              <a:t>pandemicbut</a:t>
            </a:r>
            <a:r>
              <a:rPr lang="en-US" sz="1200" dirty="0"/>
              <a:t>-not-with-this-one/ </a:t>
            </a:r>
          </a:p>
        </p:txBody>
      </p:sp>
    </p:spTree>
    <p:extLst>
      <p:ext uri="{BB962C8B-B14F-4D97-AF65-F5344CB8AC3E}">
        <p14:creationId xmlns:p14="http://schemas.microsoft.com/office/powerpoint/2010/main" val="364901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1DB9-72E3-9C47-83FD-CF776358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D0AEE-CD0F-CC4B-B729-C7095E81E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”In general, effective AI can either </a:t>
            </a:r>
            <a:r>
              <a:rPr lang="en-US" b="1" dirty="0"/>
              <a:t>replicate what humans can do faster and more consistently</a:t>
            </a:r>
            <a:r>
              <a:rPr lang="en-US" dirty="0"/>
              <a:t> (look at CCTV cameras, detect faces, read CT scans and identify ‘findings’ of pneumonia that radiologists can otherwise also find) or these systems can </a:t>
            </a:r>
            <a:r>
              <a:rPr lang="en-US" b="1" dirty="0"/>
              <a:t>do things that humans can’t do </a:t>
            </a:r>
            <a:r>
              <a:rPr lang="en-US" dirty="0"/>
              <a:t>(such as rapidly comb through thousands of chemical compounds to identify promising drug candidates).”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”It may improve the quality of </a:t>
            </a:r>
            <a:r>
              <a:rPr lang="en-US" b="1" dirty="0"/>
              <a:t>decision-making</a:t>
            </a:r>
            <a:r>
              <a:rPr lang="en-US" dirty="0"/>
              <a:t> and may remove some of the intrinsic </a:t>
            </a:r>
            <a:r>
              <a:rPr lang="en-US" b="1" dirty="0"/>
              <a:t>biases</a:t>
            </a:r>
            <a:r>
              <a:rPr lang="en-US" dirty="0"/>
              <a:t> that we all carry.”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E2000-ACFA-8D44-8D54-948392E72F90}"/>
              </a:ext>
            </a:extLst>
          </p:cNvPr>
          <p:cNvSpPr txBox="1"/>
          <p:nvPr/>
        </p:nvSpPr>
        <p:spPr>
          <a:xfrm>
            <a:off x="3659275" y="4189035"/>
            <a:ext cx="4873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fpf.org</a:t>
            </a:r>
            <a:r>
              <a:rPr lang="en-US" sz="1200" dirty="0"/>
              <a:t>/2020/05/07/artificial-intelligence-and-the-covid-19-pandemic/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6AB6B-16FD-C145-AA3C-4CDE14B2EC2E}"/>
              </a:ext>
            </a:extLst>
          </p:cNvPr>
          <p:cNvSpPr txBox="1"/>
          <p:nvPr/>
        </p:nvSpPr>
        <p:spPr>
          <a:xfrm>
            <a:off x="2231312" y="5318143"/>
            <a:ext cx="7729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www.biocompare.com</a:t>
            </a:r>
            <a:r>
              <a:rPr lang="en-US" sz="1200" dirty="0"/>
              <a:t>/Editorial-Articles/565713-Artificial-Intelligence-Applications-in-The-Pandemic-and-Beyond/ </a:t>
            </a:r>
          </a:p>
        </p:txBody>
      </p:sp>
    </p:spTree>
    <p:extLst>
      <p:ext uri="{BB962C8B-B14F-4D97-AF65-F5344CB8AC3E}">
        <p14:creationId xmlns:p14="http://schemas.microsoft.com/office/powerpoint/2010/main" val="378019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5ACCF1-16B9-9E4F-9B79-CF2615C1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99" y="199690"/>
            <a:ext cx="9482019" cy="6127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BA434-7181-E846-AF76-309C9788BBF7}"/>
              </a:ext>
            </a:extLst>
          </p:cNvPr>
          <p:cNvSpPr txBox="1"/>
          <p:nvPr/>
        </p:nvSpPr>
        <p:spPr>
          <a:xfrm>
            <a:off x="2109203" y="6381311"/>
            <a:ext cx="7973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read.oecd-ilibrary.org</a:t>
            </a:r>
            <a:r>
              <a:rPr lang="en-US" sz="1200" dirty="0"/>
              <a:t>/view/?ref=130_130771-3jtyra9uoh&amp;title=Using-artificial-intelligence-to-help-combat-COVID-19 </a:t>
            </a:r>
          </a:p>
        </p:txBody>
      </p:sp>
    </p:spTree>
    <p:extLst>
      <p:ext uri="{BB962C8B-B14F-4D97-AF65-F5344CB8AC3E}">
        <p14:creationId xmlns:p14="http://schemas.microsoft.com/office/powerpoint/2010/main" val="254600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9996C-9F57-694F-B56C-071F559D68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207" y="0"/>
            <a:ext cx="8689428" cy="6206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EA7331-CABF-A947-BFA2-D0F61021A967}"/>
              </a:ext>
            </a:extLst>
          </p:cNvPr>
          <p:cNvSpPr txBox="1"/>
          <p:nvPr/>
        </p:nvSpPr>
        <p:spPr>
          <a:xfrm>
            <a:off x="1734207" y="6348248"/>
            <a:ext cx="3695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www.ncbi.nlm.nih.gov</a:t>
            </a:r>
            <a:r>
              <a:rPr lang="en-US" sz="1200" dirty="0"/>
              <a:t>/</a:t>
            </a:r>
            <a:r>
              <a:rPr lang="en-US" sz="1200" dirty="0" err="1"/>
              <a:t>pmc</a:t>
            </a:r>
            <a:r>
              <a:rPr lang="en-US" sz="1200" dirty="0"/>
              <a:t>/articles/PMC7395799/</a:t>
            </a:r>
          </a:p>
        </p:txBody>
      </p:sp>
    </p:spTree>
    <p:extLst>
      <p:ext uri="{BB962C8B-B14F-4D97-AF65-F5344CB8AC3E}">
        <p14:creationId xmlns:p14="http://schemas.microsoft.com/office/powerpoint/2010/main" val="332075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149C-4C0E-864D-97C9-B09E0F6C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alarm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92BE-1E5E-BC49-A6B6-0D53BEB5B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HealthMap: 30 December 2019</a:t>
            </a:r>
          </a:p>
          <a:p>
            <a:pPr lvl="1"/>
            <a:r>
              <a:rPr lang="en-US" dirty="0"/>
              <a:t>Spotted a new type of pneumonia in Wuhan, China and generated a one-line email bulletin</a:t>
            </a:r>
          </a:p>
          <a:p>
            <a:pPr lvl="1"/>
            <a:r>
              <a:rPr lang="en-US" dirty="0"/>
              <a:t>System scans social media, news reports internet search queries, and other information streams</a:t>
            </a:r>
          </a:p>
          <a:p>
            <a:pPr lvl="1"/>
            <a:r>
              <a:rPr lang="en-US" dirty="0"/>
              <a:t>Rated urgency of initial report as a 3 on a scale of 5</a:t>
            </a:r>
          </a:p>
          <a:p>
            <a:r>
              <a:rPr lang="en-US" dirty="0"/>
              <a:t>Medical colleague interaction resulted in a more detailed report submission, less than 1 hour later, to PROMED with 85,000 subscribers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2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8898-B321-4647-B0BC-3BC18D26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86B75-7DC1-594D-9BE6-A14D20E9F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stage, proof-of-concept and feasibility studies</a:t>
            </a:r>
          </a:p>
          <a:p>
            <a:r>
              <a:rPr lang="en-US" dirty="0"/>
              <a:t>Pandemic is stimulating exploration</a:t>
            </a:r>
          </a:p>
          <a:p>
            <a:r>
              <a:rPr lang="en-US" dirty="0"/>
              <a:t>Accelerate discovery of new drugs</a:t>
            </a:r>
          </a:p>
          <a:p>
            <a:r>
              <a:rPr lang="en-US" dirty="0"/>
              <a:t>Enable identification of compounds that can be repurposed</a:t>
            </a:r>
          </a:p>
          <a:p>
            <a:r>
              <a:rPr lang="en-US" dirty="0"/>
              <a:t>Average cost of bringing a new drug to market: $2.6 billion</a:t>
            </a:r>
          </a:p>
          <a:p>
            <a:pPr lvl="1"/>
            <a:r>
              <a:rPr lang="en-US" dirty="0"/>
              <a:t>9 of 10 fail in final two phases of clinical trials</a:t>
            </a:r>
          </a:p>
          <a:p>
            <a:r>
              <a:rPr lang="en-US" dirty="0"/>
              <a:t>Finding an effective treatment…it’s easier to say I found something, but more difficult to say it’s going to work</a:t>
            </a:r>
          </a:p>
        </p:txBody>
      </p:sp>
    </p:spTree>
    <p:extLst>
      <p:ext uri="{BB962C8B-B14F-4D97-AF65-F5344CB8AC3E}">
        <p14:creationId xmlns:p14="http://schemas.microsoft.com/office/powerpoint/2010/main" val="344659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690E-9DC4-534D-9B45-4DAD2A38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D28CC-9276-024D-B88A-63052D824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Mount Sinai study</a:t>
            </a:r>
          </a:p>
          <a:p>
            <a:pPr lvl="1"/>
            <a:r>
              <a:rPr lang="en-US" dirty="0"/>
              <a:t>Trained model on lung scans from more than 900 patients; COVID-19 positive and COVID-19 negative</a:t>
            </a:r>
          </a:p>
          <a:p>
            <a:pPr lvl="1"/>
            <a:r>
              <a:rPr lang="en-US" dirty="0"/>
              <a:t>Model identified 84.3% of positive cases</a:t>
            </a:r>
          </a:p>
          <a:p>
            <a:pPr lvl="1"/>
            <a:r>
              <a:rPr lang="en-US" dirty="0"/>
              <a:t>Radiologist identified 74.6% of positive cases</a:t>
            </a:r>
          </a:p>
          <a:p>
            <a:pPr lvl="1"/>
            <a:r>
              <a:rPr lang="en-US" dirty="0"/>
              <a:t>Director suggested the AI model could provide a second opinion when a CT scan is negative or shows nonspecific findings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37D5D-F3A9-744B-988F-A16249BBC311}"/>
              </a:ext>
            </a:extLst>
          </p:cNvPr>
          <p:cNvSpPr txBox="1"/>
          <p:nvPr/>
        </p:nvSpPr>
        <p:spPr>
          <a:xfrm>
            <a:off x="2755886" y="2257228"/>
            <a:ext cx="6680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medcitynews.com</a:t>
            </a:r>
            <a:r>
              <a:rPr lang="en-US" sz="1200" dirty="0"/>
              <a:t>/2020/05/hundreds-of-ai-solutions-proposed-for-pandemic-but-few-are-proven/ </a:t>
            </a:r>
          </a:p>
        </p:txBody>
      </p:sp>
    </p:spTree>
    <p:extLst>
      <p:ext uri="{BB962C8B-B14F-4D97-AF65-F5344CB8AC3E}">
        <p14:creationId xmlns:p14="http://schemas.microsoft.com/office/powerpoint/2010/main" val="70642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9ABC-987D-4F46-93BE-743BA791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32DA0-D667-1B47-8304-582C3BD05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tracing smartphone apps</a:t>
            </a:r>
          </a:p>
          <a:p>
            <a:pPr lvl="1"/>
            <a:r>
              <a:rPr lang="en-US" dirty="0"/>
              <a:t>80% need to use it for it to be effective</a:t>
            </a:r>
          </a:p>
          <a:p>
            <a:pPr lvl="1"/>
            <a:r>
              <a:rPr lang="en-US" dirty="0"/>
              <a:t>Privacy concerns</a:t>
            </a:r>
          </a:p>
          <a:p>
            <a:r>
              <a:rPr lang="en-US" dirty="0"/>
              <a:t>AI-powered smart glasses for detecting people with fever in crowds</a:t>
            </a:r>
          </a:p>
          <a:p>
            <a:pPr lvl="1"/>
            <a:r>
              <a:rPr lang="en-US" dirty="0"/>
              <a:t>Screening in bus and train stations in China</a:t>
            </a:r>
          </a:p>
          <a:p>
            <a:r>
              <a:rPr lang="en-US" dirty="0"/>
              <a:t>Drones and robots for contactless delivery of food and medicine and spraying disinfectants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018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1431</TotalTime>
  <Words>914</Words>
  <Application>Microsoft Macintosh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artificial intelligence Managing a pandemic</vt:lpstr>
      <vt:lpstr>“AI could help with the next pandemic—but not with this one”</vt:lpstr>
      <vt:lpstr>Value of artificial intelligence</vt:lpstr>
      <vt:lpstr>PowerPoint Presentation</vt:lpstr>
      <vt:lpstr>PowerPoint Presentation</vt:lpstr>
      <vt:lpstr>International alarm for covid-19</vt:lpstr>
      <vt:lpstr>Drug discovery</vt:lpstr>
      <vt:lpstr>Image diagnostics</vt:lpstr>
      <vt:lpstr>Other uses</vt:lpstr>
      <vt:lpstr>How the pandemic is breaking artificial intelligence</vt:lpstr>
      <vt:lpstr>Challenges for artificial intelligence solutions</vt:lpstr>
      <vt:lpstr>The Future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 application of artificial intelligence during a pandemic</dc:title>
  <dc:creator>Neal Woollen</dc:creator>
  <cp:lastModifiedBy>Neal Woollen</cp:lastModifiedBy>
  <cp:revision>25</cp:revision>
  <dcterms:created xsi:type="dcterms:W3CDTF">2020-11-28T22:24:01Z</dcterms:created>
  <dcterms:modified xsi:type="dcterms:W3CDTF">2020-11-29T22:34:57Z</dcterms:modified>
</cp:coreProperties>
</file>